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84" r:id="rId3"/>
    <p:sldId id="261" r:id="rId4"/>
    <p:sldId id="289" r:id="rId5"/>
    <p:sldId id="288" r:id="rId6"/>
    <p:sldId id="290" r:id="rId7"/>
    <p:sldId id="281" r:id="rId8"/>
    <p:sldId id="262" r:id="rId9"/>
    <p:sldId id="291" r:id="rId10"/>
    <p:sldId id="292" r:id="rId11"/>
    <p:sldId id="293" r:id="rId12"/>
    <p:sldId id="287" r:id="rId13"/>
    <p:sldId id="294" r:id="rId14"/>
    <p:sldId id="303" r:id="rId15"/>
    <p:sldId id="296" r:id="rId16"/>
    <p:sldId id="297" r:id="rId17"/>
    <p:sldId id="298" r:id="rId18"/>
    <p:sldId id="300" r:id="rId19"/>
    <p:sldId id="302" r:id="rId20"/>
    <p:sldId id="28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9CC93D-E52E-4D84-901B-11D7331DD495}">
          <p14:sldIdLst>
            <p14:sldId id="259"/>
          </p14:sldIdLst>
        </p14:section>
        <p14:section name="Обзор и цели" id="{ABA716BF-3A5C-4ADB-94C9-CFEF84EBA240}">
          <p14:sldIdLst>
            <p14:sldId id="284"/>
            <p14:sldId id="261"/>
            <p14:sldId id="289"/>
            <p14:sldId id="288"/>
            <p14:sldId id="290"/>
            <p14:sldId id="281"/>
            <p14:sldId id="262"/>
            <p14:sldId id="291"/>
            <p14:sldId id="292"/>
            <p14:sldId id="293"/>
            <p14:sldId id="287"/>
            <p14:sldId id="294"/>
            <p14:sldId id="303"/>
            <p14:sldId id="296"/>
            <p14:sldId id="297"/>
            <p14:sldId id="298"/>
            <p14:sldId id="300"/>
            <p14:sldId id="302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8" autoAdjust="0"/>
    <p:restoredTop sz="83977" autoAdjust="0"/>
  </p:normalViewPr>
  <p:slideViewPr>
    <p:cSldViewPr>
      <p:cViewPr varScale="1">
        <p:scale>
          <a:sx n="91" d="100"/>
          <a:sy n="91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Привить это ребенку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u-RU" sz="440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u-RU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u-RU" sz="3200"/>
        </a:p>
      </dgm:t>
    </dgm:pt>
    <dgm:pt modelId="{6BE4E373-0656-4EDC-821E-BE09C952B1F6}">
      <dgm:prSet phldrT="[Text]" custT="1"/>
      <dgm:spPr/>
      <dgm:t>
        <a:bodyPr/>
        <a:lstStyle/>
        <a:p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ru-RU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Научиться меньше проводить времени в гаджетах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9ABE59FD-9954-45A8-8A42-A6D1251E8F8A}">
      <dgm:prSet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Принять ситуацию и действовать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9BB05-3575-4598-9210-B02EAA606FD5}" type="parTrans" cxnId="{EB5B23F5-A3BD-4E9E-B554-0AA79CC83815}">
      <dgm:prSet/>
      <dgm:spPr/>
      <dgm:t>
        <a:bodyPr/>
        <a:lstStyle/>
        <a:p>
          <a:endParaRPr lang="ru-RU"/>
        </a:p>
      </dgm:t>
    </dgm:pt>
    <dgm:pt modelId="{6057F328-683F-491C-A4D1-B10511DEF1A6}" type="sibTrans" cxnId="{EB5B23F5-A3BD-4E9E-B554-0AA79CC83815}">
      <dgm:prSet/>
      <dgm:spPr/>
      <dgm:t>
        <a:bodyPr/>
        <a:lstStyle/>
        <a:p>
          <a:endParaRPr lang="ru-RU"/>
        </a:p>
      </dgm:t>
    </dgm:pt>
    <dgm:pt modelId="{13B53711-01A1-4400-9AAD-901EA8697BE4}">
      <dgm:prSet custT="1"/>
      <dgm:spPr/>
      <dgm:t>
        <a:bodyPr/>
        <a:lstStyle/>
        <a:p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FB2AB1-5152-47F1-8963-F2AFA4B290F3}" type="parTrans" cxnId="{134EBA5F-DD02-46A5-B8E5-F17BD5634840}">
      <dgm:prSet/>
      <dgm:spPr/>
      <dgm:t>
        <a:bodyPr/>
        <a:lstStyle/>
        <a:p>
          <a:endParaRPr lang="ru-RU"/>
        </a:p>
      </dgm:t>
    </dgm:pt>
    <dgm:pt modelId="{62EEEB61-FF8E-4C04-906C-B0C49016093F}" type="sibTrans" cxnId="{134EBA5F-DD02-46A5-B8E5-F17BD5634840}">
      <dgm:prSet/>
      <dgm:spPr/>
      <dgm:t>
        <a:bodyPr/>
        <a:lstStyle/>
        <a:p>
          <a:endParaRPr lang="ru-RU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u-RU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u-RU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134EBA5F-DD02-46A5-B8E5-F17BD5634840}" srcId="{D1776C8F-2B10-4075-8DF7-7F65AB725ED5}" destId="{13B53711-01A1-4400-9AAD-901EA8697BE4}" srcOrd="2" destOrd="0" parTransId="{6DFB2AB1-5152-47F1-8963-F2AFA4B290F3}" sibTransId="{62EEEB61-FF8E-4C04-906C-B0C49016093F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53D1BFF2-4471-4A25-AFBF-C17DBFFB2C1C}" type="presOf" srcId="{13B53711-01A1-4400-9AAD-901EA8697BE4}" destId="{C7C3E6FD-D83F-4BDA-907E-B5EE041DA931}" srcOrd="0" destOrd="2" presId="urn:microsoft.com/office/officeart/2005/8/layout/vList5"/>
    <dgm:cxn modelId="{EB5B23F5-A3BD-4E9E-B554-0AA79CC83815}" srcId="{D1776C8F-2B10-4075-8DF7-7F65AB725ED5}" destId="{9ABE59FD-9954-45A8-8A42-A6D1251E8F8A}" srcOrd="1" destOrd="0" parTransId="{33C9BB05-3575-4598-9210-B02EAA606FD5}" sibTransId="{6057F328-683F-491C-A4D1-B10511DEF1A6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480A5840-2B95-464D-8B60-0886E49A1BAF}" type="presOf" srcId="{9ABE59FD-9954-45A8-8A42-A6D1251E8F8A}" destId="{C7C3E6FD-D83F-4BDA-907E-B5EE041DA931}" srcOrd="0" destOrd="1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440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Наслаждаться живым общением с друзьями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ru-RU" sz="4400"/>
            <a:t>3</a:t>
          </a:r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ru-RU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ru-RU" sz="3200"/>
        </a:p>
      </dgm:t>
    </dgm:pt>
    <dgm:pt modelId="{6BE4E373-0656-4EDC-821E-BE09C952B1F6}">
      <dgm:prSet phldrT="[Text]" custT="1"/>
      <dgm:spPr/>
      <dgm:t>
        <a:bodyPr/>
        <a:lstStyle/>
        <a:p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ru-RU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Будете больше времени проводить с семьей, супругом и детьми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9ABE59FD-9954-45A8-8A42-A6D1251E8F8A}">
      <dgm:prSet custT="1"/>
      <dgm:spPr/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Гулять, путешествовать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C9BB05-3575-4598-9210-B02EAA606FD5}" type="parTrans" cxnId="{EB5B23F5-A3BD-4E9E-B554-0AA79CC83815}">
      <dgm:prSet/>
      <dgm:spPr/>
      <dgm:t>
        <a:bodyPr/>
        <a:lstStyle/>
        <a:p>
          <a:endParaRPr lang="ru-RU"/>
        </a:p>
      </dgm:t>
    </dgm:pt>
    <dgm:pt modelId="{6057F328-683F-491C-A4D1-B10511DEF1A6}" type="sibTrans" cxnId="{EB5B23F5-A3BD-4E9E-B554-0AA79CC83815}">
      <dgm:prSet/>
      <dgm:spPr/>
      <dgm:t>
        <a:bodyPr/>
        <a:lstStyle/>
        <a:p>
          <a:endParaRPr lang="ru-RU"/>
        </a:p>
      </dgm:t>
    </dgm:pt>
    <dgm:pt modelId="{13B53711-01A1-4400-9AAD-901EA8697BE4}">
      <dgm:prSet custT="1"/>
      <dgm:spPr/>
      <dgm:t>
        <a:bodyPr/>
        <a:lstStyle/>
        <a:p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FB2AB1-5152-47F1-8963-F2AFA4B290F3}" type="parTrans" cxnId="{134EBA5F-DD02-46A5-B8E5-F17BD5634840}">
      <dgm:prSet/>
      <dgm:spPr/>
      <dgm:t>
        <a:bodyPr/>
        <a:lstStyle/>
        <a:p>
          <a:endParaRPr lang="ru-RU"/>
        </a:p>
      </dgm:t>
    </dgm:pt>
    <dgm:pt modelId="{62EEEB61-FF8E-4C04-906C-B0C49016093F}" type="sibTrans" cxnId="{134EBA5F-DD02-46A5-B8E5-F17BD5634840}">
      <dgm:prSet/>
      <dgm:spPr/>
      <dgm:t>
        <a:bodyPr/>
        <a:lstStyle/>
        <a:p>
          <a:endParaRPr lang="ru-RU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ru-RU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ru-RU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79AF810F-80EC-422D-800F-964235046082}" type="presOf" srcId="{6BE4E373-0656-4EDC-821E-BE09C952B1F6}" destId="{C7C3E6FD-D83F-4BDA-907E-B5EE041DA931}" srcOrd="0" destOrd="0" presId="urn:microsoft.com/office/officeart/2005/8/layout/vList5"/>
    <dgm:cxn modelId="{134EBA5F-DD02-46A5-B8E5-F17BD5634840}" srcId="{D1776C8F-2B10-4075-8DF7-7F65AB725ED5}" destId="{13B53711-01A1-4400-9AAD-901EA8697BE4}" srcOrd="2" destOrd="0" parTransId="{6DFB2AB1-5152-47F1-8963-F2AFA4B290F3}" sibTransId="{62EEEB61-FF8E-4C04-906C-B0C49016093F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60D97E51-E72E-4191-82E5-7AD4625FF01A}" type="presOf" srcId="{9ABE59FD-9954-45A8-8A42-A6D1251E8F8A}" destId="{C7C3E6FD-D83F-4BDA-907E-B5EE041DA931}" srcOrd="0" destOrd="1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C8472579-2BA0-47CC-829D-B23ECEFFB3B3}" type="presOf" srcId="{13B53711-01A1-4400-9AAD-901EA8697BE4}" destId="{C7C3E6FD-D83F-4BDA-907E-B5EE041DA931}" srcOrd="0" destOrd="2" presId="urn:microsoft.com/office/officeart/2005/8/layout/vList5"/>
    <dgm:cxn modelId="{A36B9A31-03F4-4D1F-A187-CF8D965CD601}" type="presOf" srcId="{74EE5CD8-078F-4590-BF9C-A341A294A016}" destId="{7E429971-BC57-430F-BB25-C0574E5E39E3}" srcOrd="0" destOrd="0" presId="urn:microsoft.com/office/officeart/2005/8/layout/vList5"/>
    <dgm:cxn modelId="{D539070C-F80B-4633-941F-77D83E4F8E92}" type="presOf" srcId="{D1776C8F-2B10-4075-8DF7-7F65AB725ED5}" destId="{F5034101-5B7D-4FE7-B47A-5A48CF39606B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82560733-392C-43B1-BB5C-02D1D0463FA7}" type="presOf" srcId="{1E4D3931-0DBD-4211-A24A-6AF364284B1E}" destId="{D54B1729-BC98-42C1-9C6C-D65DCBA4358F}" srcOrd="0" destOrd="0" presId="urn:microsoft.com/office/officeart/2005/8/layout/vList5"/>
    <dgm:cxn modelId="{EB5B23F5-A3BD-4E9E-B554-0AA79CC83815}" srcId="{D1776C8F-2B10-4075-8DF7-7F65AB725ED5}" destId="{9ABE59FD-9954-45A8-8A42-A6D1251E8F8A}" srcOrd="1" destOrd="0" parTransId="{33C9BB05-3575-4598-9210-B02EAA606FD5}" sibTransId="{6057F328-683F-491C-A4D1-B10511DEF1A6}"/>
    <dgm:cxn modelId="{517C1793-3119-489B-AC90-909FBBA8B7AC}" type="presOf" srcId="{F6FEADD9-F67D-41F5-BA4C-3C84956E7F46}" destId="{AAE7A1E6-6847-453D-B55B-8A82BF138C1D}" srcOrd="0" destOrd="0" presId="urn:microsoft.com/office/officeart/2005/8/layout/vList5"/>
    <dgm:cxn modelId="{16DCA8E4-9EA8-485E-BBF9-80540F31AA72}" type="presOf" srcId="{C59269D0-92A5-481C-BA64-727AFB0DD545}" destId="{B37A5355-225B-4C6F-AED7-6C620F99EECC}" srcOrd="0" destOrd="0" presId="urn:microsoft.com/office/officeart/2005/8/layout/vList5"/>
    <dgm:cxn modelId="{242CF34F-E667-41AB-B181-83936973CF7A}" type="presOf" srcId="{AA046201-5C4D-445E-BF0B-5C6D2B0A1945}" destId="{C04276DC-EE64-470A-B8BC-09067B8045FA}" srcOrd="0" destOrd="0" presId="urn:microsoft.com/office/officeart/2005/8/layout/vList5"/>
    <dgm:cxn modelId="{B4F8C361-A5EF-4066-BF88-5FCF94A1746D}" type="presParOf" srcId="{AAE7A1E6-6847-453D-B55B-8A82BF138C1D}" destId="{C4407577-18A2-46E0-8805-2838042EB67A}" srcOrd="0" destOrd="0" presId="urn:microsoft.com/office/officeart/2005/8/layout/vList5"/>
    <dgm:cxn modelId="{8D70D195-62D0-42ED-BFCA-182F4F2AD859}" type="presParOf" srcId="{C4407577-18A2-46E0-8805-2838042EB67A}" destId="{7E429971-BC57-430F-BB25-C0574E5E39E3}" srcOrd="0" destOrd="0" presId="urn:microsoft.com/office/officeart/2005/8/layout/vList5"/>
    <dgm:cxn modelId="{EA329550-C709-4FC3-978D-75C6D4A268AF}" type="presParOf" srcId="{C4407577-18A2-46E0-8805-2838042EB67A}" destId="{D54B1729-BC98-42C1-9C6C-D65DCBA4358F}" srcOrd="1" destOrd="0" presId="urn:microsoft.com/office/officeart/2005/8/layout/vList5"/>
    <dgm:cxn modelId="{59BC406E-A6AB-4304-8F2B-E19B303AFB49}" type="presParOf" srcId="{AAE7A1E6-6847-453D-B55B-8A82BF138C1D}" destId="{AB8574CC-D4F2-4555-AEE3-F4EE58B11D03}" srcOrd="1" destOrd="0" presId="urn:microsoft.com/office/officeart/2005/8/layout/vList5"/>
    <dgm:cxn modelId="{D8335783-1B25-4993-AF61-ED3BA5CFF2F0}" type="presParOf" srcId="{AAE7A1E6-6847-453D-B55B-8A82BF138C1D}" destId="{85B8F607-FDD8-476A-ADBE-E1250824F294}" srcOrd="2" destOrd="0" presId="urn:microsoft.com/office/officeart/2005/8/layout/vList5"/>
    <dgm:cxn modelId="{89EC7D81-3761-4E3D-8D5B-C298718248EB}" type="presParOf" srcId="{85B8F607-FDD8-476A-ADBE-E1250824F294}" destId="{C04276DC-EE64-470A-B8BC-09067B8045FA}" srcOrd="0" destOrd="0" presId="urn:microsoft.com/office/officeart/2005/8/layout/vList5"/>
    <dgm:cxn modelId="{DBAEE460-1367-43DE-A3B7-F1D383E18C04}" type="presParOf" srcId="{85B8F607-FDD8-476A-ADBE-E1250824F294}" destId="{B37A5355-225B-4C6F-AED7-6C620F99EECC}" srcOrd="1" destOrd="0" presId="urn:microsoft.com/office/officeart/2005/8/layout/vList5"/>
    <dgm:cxn modelId="{97D027F7-6088-42F0-9AC0-2FC277B61B16}" type="presParOf" srcId="{AAE7A1E6-6847-453D-B55B-8A82BF138C1D}" destId="{5ACAA866-A8A8-4183-97B5-CEEAB1525C60}" srcOrd="3" destOrd="0" presId="urn:microsoft.com/office/officeart/2005/8/layout/vList5"/>
    <dgm:cxn modelId="{63B79209-036A-4A76-B047-DC30DA1B86D5}" type="presParOf" srcId="{AAE7A1E6-6847-453D-B55B-8A82BF138C1D}" destId="{477213BE-9E91-4950-8451-7F60796F47F4}" srcOrd="4" destOrd="0" presId="urn:microsoft.com/office/officeart/2005/8/layout/vList5"/>
    <dgm:cxn modelId="{E6CB4FD3-ED75-4D31-901B-D6B46296C5BC}" type="presParOf" srcId="{477213BE-9E91-4950-8451-7F60796F47F4}" destId="{F5034101-5B7D-4FE7-B47A-5A48CF39606B}" srcOrd="0" destOrd="0" presId="urn:microsoft.com/office/officeart/2005/8/layout/vList5"/>
    <dgm:cxn modelId="{D287D2E5-BBBF-4D3F-A835-C06E2282BE4C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Научиться меньше проводить времени в гаджетах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1</a:t>
          </a:r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Привить это ребенку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2</a:t>
          </a:r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Принять ситуацию и действовать 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3</a:t>
          </a:r>
        </a:p>
      </dsp:txBody>
      <dsp:txXfrm>
        <a:off x="53098" y="2805317"/>
        <a:ext cx="979514" cy="1203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Будете больше времени проводить с семьей, супругом и детьми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1</a:t>
          </a:r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5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Наслаждаться живым общением с друзьями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2</a:t>
          </a:r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Гулять, путешествовать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/>
            <a:t>3</a:t>
          </a:r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17.01.2023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45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0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Этот шаблон можно использовать как начальный файл для представления учебных материалов группе слушателей.</a:t>
            </a:r>
          </a:p>
          <a:p>
            <a:endParaRPr lang="ru-RU" dirty="0" smtClean="0"/>
          </a:p>
          <a:p>
            <a:pPr lvl="0"/>
            <a:r>
              <a:rPr lang="ru-RU" sz="1200" b="1" dirty="0" smtClean="0"/>
              <a:t>Разделы</a:t>
            </a:r>
            <a:endParaRPr lang="ru-RU" sz="1200" b="0" dirty="0" smtClean="0"/>
          </a:p>
          <a:p>
            <a:pPr lvl="0"/>
            <a:r>
              <a:rPr lang="ru-RU" sz="1200" b="0" dirty="0" smtClean="0"/>
              <a:t>Для добавления разделов щелкните слайд правой кнопкой мыши.</a:t>
            </a:r>
            <a:r>
              <a:rPr lang="ru-RU" sz="1200" b="0" baseline="0" dirty="0" smtClean="0"/>
              <a:t> Разделы позволяют упорядочить слайды и организовать совместную работу нескольких авторов.</a:t>
            </a:r>
            <a:endParaRPr lang="ru-RU" sz="1200" b="0" dirty="0" smtClean="0"/>
          </a:p>
          <a:p>
            <a:pPr lvl="0"/>
            <a:endParaRPr lang="ru-RU" sz="1200" b="1" dirty="0" smtClean="0"/>
          </a:p>
          <a:p>
            <a:pPr lvl="0"/>
            <a:r>
              <a:rPr lang="ru-RU" sz="1200" b="1" dirty="0" smtClean="0"/>
              <a:t>Заметки</a:t>
            </a:r>
          </a:p>
          <a:p>
            <a:pPr lvl="0"/>
            <a:r>
              <a:rPr lang="ru-RU" sz="1200" dirty="0" smtClean="0"/>
              <a:t>Используйте раздел заметок для размещения заметок докладчика или дополнительных сведений для аудитории.</a:t>
            </a:r>
            <a:r>
              <a:rPr lang="ru-RU" sz="1200" baseline="0" dirty="0" smtClean="0"/>
              <a:t> Во время воспроизведения презентации эти заметки отображаются в представлении презентации. </a:t>
            </a:r>
          </a:p>
          <a:p>
            <a:pPr lvl="0">
              <a:buFontTx/>
              <a:buNone/>
            </a:pPr>
            <a:r>
              <a:rPr lang="ru-RU" sz="1200" dirty="0" smtClean="0"/>
              <a:t>Обращайте внимание на размер шрифта (важно обеспечить различимость при ослабленном зрении, видеосъемке и чтении с экрана)</a:t>
            </a:r>
          </a:p>
          <a:p>
            <a:pPr lvl="0"/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Сочетаемые цвета </a:t>
            </a:r>
          </a:p>
          <a:p>
            <a:pPr lvl="0">
              <a:buFontTx/>
              <a:buNone/>
            </a:pPr>
            <a:r>
              <a:rPr lang="ru-RU" sz="1200" dirty="0" smtClean="0"/>
              <a:t>Обратите особое внимание на графики, диаграммы и надписи.</a:t>
            </a:r>
            <a:r>
              <a:rPr lang="ru-RU" sz="1200" baseline="0" dirty="0" smtClean="0"/>
              <a:t> </a:t>
            </a:r>
            <a:endParaRPr lang="ru-RU" sz="1200" dirty="0" smtClean="0"/>
          </a:p>
          <a:p>
            <a:pPr lvl="0"/>
            <a:r>
              <a:rPr lang="ru-RU" sz="1200" dirty="0" smtClean="0"/>
              <a:t>Учтите, что печать будет выполняться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 Выполните пробную печать, чтобы убедиться в сохранении разницы между цветами при печати </a:t>
            </a:r>
            <a:r>
              <a:rPr lang="ru-RU" sz="1200" dirty="0" err="1" smtClean="0"/>
              <a:t>в черно-белом режиме или в оттенках серого</a:t>
            </a:r>
            <a:r>
              <a:rPr lang="ru-RU" sz="1200" dirty="0" smtClean="0"/>
              <a:t>.</a:t>
            </a:r>
          </a:p>
          <a:p>
            <a:pPr lvl="0">
              <a:buFontTx/>
              <a:buNone/>
            </a:pPr>
            <a:endParaRPr lang="ru-RU" sz="1200" dirty="0" smtClean="0"/>
          </a:p>
          <a:p>
            <a:pPr lvl="0">
              <a:buFontTx/>
              <a:buNone/>
            </a:pPr>
            <a:r>
              <a:rPr lang="ru-RU" sz="1200" b="1" dirty="0" smtClean="0"/>
              <a:t>Диаграммы, таблицы и графики</a:t>
            </a:r>
          </a:p>
          <a:p>
            <a:pPr lvl="0"/>
            <a:r>
              <a:rPr lang="ru-RU" sz="1200" dirty="0" smtClean="0"/>
              <a:t>Не усложняйте восприятие: по возможности используйте согласованные, простые стили и цвета.</a:t>
            </a:r>
          </a:p>
          <a:p>
            <a:pPr lvl="0"/>
            <a:r>
              <a:rPr lang="ru-RU" sz="1200" dirty="0" smtClean="0"/>
              <a:t>Снабдите все диаграммы и таблицы подписями.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/>
              <a:t>Дайте краткий обзор презентации.</a:t>
            </a:r>
            <a:r>
              <a:rPr lang="ru-RU" baseline="0" dirty="0" smtClean="0"/>
              <a:t> О</a:t>
            </a:r>
            <a:r>
              <a:rPr lang="ru-RU" dirty="0" smtClean="0"/>
              <a:t>пишите главную суть презентации и обоснуйте ее важность.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Представьте каждую из основных тем.</a:t>
            </a:r>
          </a:p>
          <a:p>
            <a:r>
              <a:rPr lang="ru-RU" dirty="0" smtClean="0"/>
              <a:t>Чтобы предоставить слушателям ориентир, можно</a:t>
            </a:r>
            <a:r>
              <a:rPr lang="ru-RU" baseline="0" dirty="0" smtClean="0"/>
              <a:t> можете </a:t>
            </a:r>
            <a:r>
              <a:rPr lang="ru-RU" dirty="0" smtClean="0"/>
              <a:t>повторять этот обзорный слайд в ходе презентации, выделяя тему, которая будет обсуждаться далее.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обзорных слайдов, использующих переходы.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b="0" dirty="0" smtClean="0"/>
              <a:t>Какие</a:t>
            </a:r>
            <a:r>
              <a:rPr lang="ru-RU" b="0" baseline="0" dirty="0" smtClean="0"/>
              <a:t> способности приобретут слушатели по завершении обучения?</a:t>
            </a:r>
            <a:r>
              <a:rPr lang="ru-RU" dirty="0" smtClean="0"/>
              <a:t> Коротко опишите каждую цель и полезность</a:t>
            </a:r>
            <a:r>
              <a:rPr lang="ru-RU" baseline="0" dirty="0" smtClean="0"/>
              <a:t> </a:t>
            </a:r>
            <a:r>
              <a:rPr lang="ru-RU" dirty="0" smtClean="0"/>
              <a:t>данной презентации для</a:t>
            </a:r>
            <a:r>
              <a:rPr lang="ru-RU" baseline="0" dirty="0" smtClean="0"/>
              <a:t> слушателей.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sz="1200" dirty="0" smtClean="0"/>
              <a:t>Это другой параметр</a:t>
            </a:r>
            <a:r>
              <a:rPr lang="ru-RU" sz="1200" baseline="0" dirty="0" smtClean="0"/>
              <a:t> для обзорного слайда.</a:t>
            </a:r>
            <a:endParaRPr lang="ru-RU" sz="1200" dirty="0" smtClean="0"/>
          </a:p>
          <a:p>
            <a:pPr marL="228600" indent="-228600">
              <a:buFont typeface="+mj-lt"/>
              <a:buNone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dirty="0" smtClean="0"/>
              <a:t>Используйте заголовки разделов для каждой из тем, чтобы переход был понятен для аудитории. 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ru-RU" baseline="0"/>
            </a:lvl4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ru-RU" dirty="0" err="1" smtClean="0"/>
              <a:t>Номофобия</a:t>
            </a:r>
            <a:r>
              <a:rPr lang="ru-RU" dirty="0" smtClean="0"/>
              <a:t>  - проблема семей </a:t>
            </a:r>
            <a:r>
              <a:rPr lang="en-US" dirty="0" smtClean="0"/>
              <a:t>xxi</a:t>
            </a:r>
            <a:r>
              <a:rPr lang="ru-RU" dirty="0" smtClean="0"/>
              <a:t> века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779912" y="4038600"/>
            <a:ext cx="4955016" cy="111859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Учитель-дефектолог ГБУ ЦППМСП «Бирюза» </a:t>
            </a:r>
            <a:r>
              <a:rPr lang="ru-RU" dirty="0" err="1" smtClean="0">
                <a:latin typeface="+mn-lt"/>
              </a:rPr>
              <a:t>м.р</a:t>
            </a:r>
            <a:r>
              <a:rPr lang="ru-RU" dirty="0" smtClean="0">
                <a:latin typeface="+mn-lt"/>
              </a:rPr>
              <a:t>. Сергиевский Чернова Н.Н.</a:t>
            </a:r>
            <a:endParaRPr lang="ru-RU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351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8077200" cy="5256584"/>
          </a:xfrm>
        </p:spPr>
        <p:txBody>
          <a:bodyPr>
            <a:normAutofit/>
          </a:bodyPr>
          <a:lstStyle/>
          <a:p>
            <a:pPr lvl="0"/>
            <a:r>
              <a:rPr lang="ru-RU" sz="2900" dirty="0"/>
              <a:t>Выключайте мобильный телефон на ночь. По возможности не используйте будильник на телефоне, иначе при пробуждении вы сразу же начнете проверять </a:t>
            </a:r>
            <a:r>
              <a:rPr lang="ru-RU" sz="2900" dirty="0" err="1"/>
              <a:t>соцсети</a:t>
            </a:r>
            <a:r>
              <a:rPr lang="ru-RU" sz="2900" dirty="0"/>
              <a:t>.</a:t>
            </a:r>
          </a:p>
          <a:p>
            <a:pPr lvl="0"/>
            <a:r>
              <a:rPr lang="ru-RU" sz="2900" dirty="0"/>
              <a:t>Вы не должны отвечать на сообщения каждому в самые кратчайшие сроки. Некоторые беседы лучше вообще не начинать, особенно в случае коммуникации с интернет-троллями</a:t>
            </a:r>
            <a:r>
              <a:rPr lang="ru-RU" sz="2900" dirty="0" smtClean="0"/>
              <a:t>.</a:t>
            </a:r>
          </a:p>
          <a:p>
            <a:pPr lvl="0"/>
            <a:r>
              <a:rPr lang="ru-RU" sz="2900" dirty="0"/>
              <a:t>Установите границы, когда ваши друзья или коллеги могут звонить в нерабочее время.</a:t>
            </a:r>
          </a:p>
          <a:p>
            <a:pPr lvl="0"/>
            <a:endParaRPr lang="ru-RU" sz="2900" dirty="0" smtClean="0"/>
          </a:p>
          <a:p>
            <a:pPr lvl="0"/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5122347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Внимание! Дети!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Не давайте детям телефоны и гаджеты в раннем </a:t>
            </a:r>
            <a:r>
              <a:rPr lang="ru-RU" dirty="0" smtClean="0"/>
              <a:t>возрасте</a:t>
            </a:r>
            <a:r>
              <a:rPr lang="ru-RU" dirty="0"/>
              <a:t>!</a:t>
            </a:r>
            <a:endParaRPr lang="ru-RU" dirty="0" smtClean="0"/>
          </a:p>
          <a:p>
            <a:pPr lvl="0"/>
            <a:r>
              <a:rPr lang="ru-RU" dirty="0" smtClean="0"/>
              <a:t>Гаджеты </a:t>
            </a:r>
            <a:r>
              <a:rPr lang="ru-RU" dirty="0"/>
              <a:t>считаются новыми сосками. </a:t>
            </a:r>
            <a:r>
              <a:rPr lang="ru-RU" dirty="0" smtClean="0"/>
              <a:t>Иногда </a:t>
            </a:r>
            <a:r>
              <a:rPr lang="ru-RU" dirty="0"/>
              <a:t>родители используют гаджеты, чтобы успокоить своих </a:t>
            </a:r>
            <a:r>
              <a:rPr lang="ru-RU" dirty="0" smtClean="0"/>
              <a:t>детей. </a:t>
            </a:r>
          </a:p>
          <a:p>
            <a:pPr lvl="0"/>
            <a:r>
              <a:rPr lang="ru-RU" dirty="0" smtClean="0"/>
              <a:t>Такое </a:t>
            </a:r>
            <a:r>
              <a:rPr lang="ru-RU" dirty="0"/>
              <a:t>поведение может привести к нарушению когнитивных способностей у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17303153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524000"/>
            <a:ext cx="3733800" cy="4525963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Важно установить временные рамки по использованию гаджетов для себя и своих детей. </a:t>
            </a:r>
          </a:p>
          <a:p>
            <a:pPr lvl="0"/>
            <a:r>
              <a:rPr lang="ru-RU" dirty="0"/>
              <a:t>Установите правила и ограничения по времени, а затем вместе научитесь придерживаться их.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84784"/>
            <a:ext cx="3880048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-243408"/>
            <a:ext cx="8077200" cy="864096"/>
          </a:xfrm>
        </p:spPr>
        <p:txBody>
          <a:bodyPr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309 -4.07407E-6 0.04184 0.02477 0.04184 0.05533 C 0.04184 0.08612 0.02309 0.11112 3.61111E-6 0.11112 C -0.02292 0.11112 -0.0415 0.08612 -0.0415 0.05533 C -0.0415 0.02477 -0.02292 -4.07407E-6 3.61111E-6 -4.07407E-6 Z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Вместо того, чтобы позволить вашему ребенку увлекаться онлайн-играми или копаться в мобильных приложениях, приобретите хорошие настольные игры, головоломки и книги.</a:t>
            </a:r>
          </a:p>
          <a:p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3744416" cy="3960440"/>
          </a:xfrm>
        </p:spPr>
      </p:pic>
    </p:spTree>
    <p:extLst>
      <p:ext uri="{BB962C8B-B14F-4D97-AF65-F5344CB8AC3E}">
        <p14:creationId xmlns:p14="http://schemas.microsoft.com/office/powerpoint/2010/main" val="9121259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77968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Книги -  наше всё!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650" y="1124744"/>
            <a:ext cx="5111750" cy="43924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Постарайтесь читать как можно больше книг вместо того, чтобы сидеть в </a:t>
            </a:r>
            <a:r>
              <a:rPr lang="ru-RU" sz="2000" dirty="0" err="1"/>
              <a:t>соцсетях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Вначале  </a:t>
            </a:r>
            <a:r>
              <a:rPr lang="ru-RU" sz="2000" dirty="0"/>
              <a:t>будет очень сложно, так как наше внимание становится все более рассеянным. </a:t>
            </a:r>
            <a:endParaRPr lang="ru-RU" sz="2000" dirty="0" smtClean="0"/>
          </a:p>
          <a:p>
            <a:r>
              <a:rPr lang="ru-RU" sz="2000" dirty="0" smtClean="0"/>
              <a:t>Но </a:t>
            </a:r>
            <a:r>
              <a:rPr lang="ru-RU" sz="2000" dirty="0"/>
              <a:t>через несколько дней </a:t>
            </a:r>
            <a:r>
              <a:rPr lang="ru-RU" sz="2000" dirty="0" smtClean="0"/>
              <a:t> </a:t>
            </a:r>
            <a:r>
              <a:rPr lang="ru-RU" sz="2000" dirty="0"/>
              <a:t>станет легче, и концентрация станет лучше.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9986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3861048"/>
            <a:ext cx="5486400" cy="2311152"/>
          </a:xfrm>
        </p:spPr>
        <p:txBody>
          <a:bodyPr>
            <a:noAutofit/>
          </a:bodyPr>
          <a:lstStyle/>
          <a:p>
            <a:r>
              <a:rPr lang="ru-RU" sz="2400" dirty="0"/>
              <a:t>Постарайтесь мотивировать себя и свою семью выполнять ежедневные упражнения. Занимайтесь йогой, гуляйте, катайтесь на велосипеде. Это не только помогает минимизировать ваше экранное время, но и помогает улучшить семейные отношения.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92150"/>
            <a:ext cx="4103687" cy="296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6482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!!!ВНИМАНИЕ!!!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Если кто-то из ваших родственников страдает от тяжелой зависимости от гаджетов, обратитесь за профессиональной психологической помощью.</a:t>
            </a:r>
          </a:p>
        </p:txBody>
      </p:sp>
    </p:spTree>
    <p:extLst>
      <p:ext uri="{BB962C8B-B14F-4D97-AF65-F5344CB8AC3E}">
        <p14:creationId xmlns:p14="http://schemas.microsoft.com/office/powerpoint/2010/main" val="20088751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25341323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678976"/>
          </a:xfrm>
        </p:spPr>
        <p:txBody>
          <a:bodyPr>
            <a:noAutofit/>
          </a:bodyPr>
          <a:lstStyle/>
          <a:p>
            <a:r>
              <a:rPr lang="ru-RU" dirty="0" smtClean="0"/>
              <a:t>В результате: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14409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99412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Исследование Гарварда, </a:t>
            </a:r>
            <a:r>
              <a:rPr lang="ru-RU" sz="2800" dirty="0" err="1"/>
              <a:t>Массачуссетского</a:t>
            </a:r>
            <a:r>
              <a:rPr lang="ru-RU" sz="2800" dirty="0"/>
              <a:t> университета и университета Пенсильвании: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Решающее влияние на развитие и успех ребенка оказывает разговор с родителями: системное вовлечение ребенка с 4 лет в разговор.</a:t>
            </a:r>
          </a:p>
          <a:p>
            <a:r>
              <a:rPr lang="ru-RU" dirty="0" smtClean="0"/>
              <a:t>Раннее </a:t>
            </a:r>
            <a:r>
              <a:rPr lang="ru-RU" dirty="0"/>
              <a:t>вмешательство и увеличение </a:t>
            </a:r>
            <a:r>
              <a:rPr lang="ru-RU" dirty="0" smtClean="0"/>
              <a:t>объёма </a:t>
            </a:r>
            <a:r>
              <a:rPr lang="ru-RU" dirty="0"/>
              <a:t>речи дают очевидные результаты.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Объём </a:t>
            </a:r>
            <a:r>
              <a:rPr lang="ru-RU" dirty="0"/>
              <a:t>разговоров  родителей с детьми имеет критическое значение в процессах развития мозга: объем речевого взаимодействия с родителями сказывается на толщине коры головного мозга.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3186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4864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Главный вывод исследований: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085184"/>
            <a:ext cx="7272808" cy="1440160"/>
          </a:xfrm>
        </p:spPr>
        <p:txBody>
          <a:bodyPr>
            <a:noAutofit/>
          </a:bodyPr>
          <a:lstStyle/>
          <a:p>
            <a:r>
              <a:rPr lang="ru-RU" sz="2800" dirty="0"/>
              <a:t>чем больше ребенок общается с родителями или другими взрослыми, чем больше он разговаривает и с ним разговаривают, тем активнее развивается его мозг.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980728"/>
            <a:ext cx="7056783" cy="3932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4040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r>
              <a:rPr lang="ru-RU" sz="6500" b="1" dirty="0" err="1"/>
              <a:t>Номофобия</a:t>
            </a:r>
            <a:r>
              <a:rPr lang="ru-RU" sz="4600" dirty="0"/>
              <a:t> – боязнь оказаться без смартфона. </a:t>
            </a:r>
            <a:endParaRPr lang="ru-RU" sz="4600" dirty="0" smtClean="0"/>
          </a:p>
          <a:p>
            <a:endParaRPr lang="ru-RU" sz="4600" dirty="0"/>
          </a:p>
          <a:p>
            <a:r>
              <a:rPr lang="ru-RU" sz="4600" dirty="0" smtClean="0"/>
              <a:t>Становится </a:t>
            </a:r>
            <a:r>
              <a:rPr lang="ru-RU" sz="4600" dirty="0"/>
              <a:t>самой популярной болезнью десятилетия: ей подвержены почти 70% пользователей.</a:t>
            </a:r>
            <a:endParaRPr lang="ru-RU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1026" name="Picture 2" descr="https://potokmedia.ru/wp-content/uploads/2020/11/28505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62" y="2381379"/>
            <a:ext cx="3277457" cy="217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Спасибо за внимание</a:t>
            </a:r>
            <a:endParaRPr lang="ru-RU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269632"/>
            <a:ext cx="8077200" cy="8551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Эксперимент 1</a:t>
            </a:r>
            <a:endParaRPr lang="ru-RU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37 </a:t>
            </a:r>
            <a:r>
              <a:rPr lang="ru-RU" dirty="0"/>
              <a:t>человек (Великобритания, Франция, Германия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Они </a:t>
            </a:r>
            <a:r>
              <a:rPr lang="ru-RU" dirty="0"/>
              <a:t>были оснащены камерами, которые снимали их повседневную жизнь от первого лица. Всего было зарегистрировано около </a:t>
            </a:r>
            <a:r>
              <a:rPr lang="ru-RU" b="1" dirty="0"/>
              <a:t>1100 взаимодействий с телефоном. </a:t>
            </a:r>
          </a:p>
          <a:p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347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3650" y="620688"/>
            <a:ext cx="5111750" cy="5688632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Чаще всего </a:t>
            </a:r>
            <a:r>
              <a:rPr lang="ru-RU" dirty="0"/>
              <a:t>контрольная группа использовала смартфон для проверки </a:t>
            </a:r>
            <a:r>
              <a:rPr lang="ru-RU" dirty="0" err="1"/>
              <a:t>WhatsApp</a:t>
            </a:r>
            <a:r>
              <a:rPr lang="ru-RU" dirty="0"/>
              <a:t> и экрана блокировки на наличие уведомлений. После них наиболее многократно использовались </a:t>
            </a:r>
            <a:r>
              <a:rPr lang="ru-RU" dirty="0" err="1"/>
              <a:t>Инстаграм</a:t>
            </a:r>
            <a:r>
              <a:rPr lang="ru-RU" dirty="0"/>
              <a:t> и </a:t>
            </a:r>
            <a:r>
              <a:rPr lang="ru-RU" dirty="0" err="1"/>
              <a:t>фейсбук</a:t>
            </a:r>
            <a:r>
              <a:rPr lang="ru-RU" dirty="0"/>
              <a:t>. </a:t>
            </a:r>
          </a:p>
          <a:p>
            <a:r>
              <a:rPr lang="ru-RU" b="1" dirty="0"/>
              <a:t>Меньше всего </a:t>
            </a:r>
            <a:r>
              <a:rPr lang="ru-RU" dirty="0"/>
              <a:t>люди заходили в электронную почту и отвечали на звонки.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880320" cy="401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0147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69632"/>
            <a:ext cx="8077200" cy="927120"/>
          </a:xfrm>
        </p:spPr>
        <p:txBody>
          <a:bodyPr>
            <a:normAutofit/>
          </a:bodyPr>
          <a:lstStyle/>
          <a:p>
            <a:r>
              <a:rPr lang="ru-RU" sz="3600" b="1" dirty="0"/>
              <a:t>Эксперимент </a:t>
            </a:r>
            <a:r>
              <a:rPr lang="ru-RU" sz="3600" b="1" dirty="0" smtClean="0"/>
              <a:t>2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Исследователи изучили данные о 2441 ребенке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Чем </a:t>
            </a:r>
            <a:r>
              <a:rPr lang="ru-RU" dirty="0"/>
              <a:t>больше времени дети в возрасте от двух до трех лет проводят перед экраном – тем хуже развиваются к пяти годам.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495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437112"/>
            <a:ext cx="5486400" cy="2125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4581128"/>
            <a:ext cx="7200800" cy="1800200"/>
          </a:xfrm>
        </p:spPr>
        <p:txBody>
          <a:bodyPr>
            <a:noAutofit/>
          </a:bodyPr>
          <a:lstStyle/>
          <a:p>
            <a:r>
              <a:rPr lang="ru-RU" sz="2400" dirty="0"/>
              <a:t>Выяснилось, что каждый дополнительный час в день перед экраном снижает результаты тестирования на 6-8%. </a:t>
            </a:r>
            <a:r>
              <a:rPr lang="ru-RU" sz="2400" dirty="0" smtClean="0"/>
              <a:t>Причем </a:t>
            </a:r>
            <a:r>
              <a:rPr lang="ru-RU" sz="2400" dirty="0"/>
              <a:t>эффект проявляется не сразу, а через год – три.</a:t>
            </a:r>
          </a:p>
          <a:p>
            <a:endParaRPr lang="ru-RU" sz="2400" dirty="0"/>
          </a:p>
        </p:txBody>
      </p:sp>
      <p:pic>
        <p:nvPicPr>
          <p:cNvPr id="4098" name="Picture 2" descr="https://www.lexcomp.ru/wa-data/public/blog/plugins/logopost/images/CSbHWePp2H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612775"/>
            <a:ext cx="5486400" cy="37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875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2363450"/>
            <a:ext cx="7416824" cy="3808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ru-RU" sz="3600" dirty="0"/>
              <a:t>Дети, много сидевшие с гаджетами в 2 года, хуже справлялись с заданиями в трехлетнем возрасте. А те, кто засиживался с ними в 3 года, хуже справлялись с тестами в 5 лет.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8006985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678976"/>
          </a:xfrm>
        </p:spPr>
        <p:txBody>
          <a:bodyPr>
            <a:noAutofit/>
          </a:bodyPr>
          <a:lstStyle/>
          <a:p>
            <a:r>
              <a:rPr lang="ru-RU" dirty="0"/>
              <a:t>Ваша цель: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Что же делать? Рекомендации: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268760"/>
            <a:ext cx="8077200" cy="518457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sz="5300" dirty="0"/>
              <a:t>Если вы получили почту или сообщение от коллеги в нерабочее время, и оно не несет серьезной важности, то ответьте на него завтра. </a:t>
            </a:r>
            <a:endParaRPr lang="ru-RU" sz="5300" dirty="0" smtClean="0"/>
          </a:p>
          <a:p>
            <a:pPr lvl="0">
              <a:lnSpc>
                <a:spcPct val="120000"/>
              </a:lnSpc>
            </a:pPr>
            <a:r>
              <a:rPr lang="ru-RU" sz="5300" dirty="0" smtClean="0"/>
              <a:t>Если </a:t>
            </a:r>
            <a:r>
              <a:rPr lang="ru-RU" sz="5300" dirty="0"/>
              <a:t>вам приходится использовать компьютер на работе весь день, то устраивайте себе небольшие перерывы , в течение которых ходите, и делайте небольшие физические упражнения. Это поможет вашему мозгу и телу немного отдохнуть.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66722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927</Words>
  <Application>Microsoft Office PowerPoint</Application>
  <PresentationFormat>Экран (4:3)</PresentationFormat>
  <Paragraphs>87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Обучение</vt:lpstr>
      <vt:lpstr>Номофобия  - проблема семей xxi века</vt:lpstr>
      <vt:lpstr>Презентация PowerPoint</vt:lpstr>
      <vt:lpstr>Эксперимент 1</vt:lpstr>
      <vt:lpstr>Презентация PowerPoint</vt:lpstr>
      <vt:lpstr>Эксперимент 2</vt:lpstr>
      <vt:lpstr>Презентация PowerPoint</vt:lpstr>
      <vt:lpstr>Презентация PowerPoint</vt:lpstr>
      <vt:lpstr>Ваша цель: </vt:lpstr>
      <vt:lpstr>Что же делать? Рекомендации:</vt:lpstr>
      <vt:lpstr>Презентация PowerPoint</vt:lpstr>
      <vt:lpstr>Внимание! Дети!</vt:lpstr>
      <vt:lpstr>Презентация PowerPoint</vt:lpstr>
      <vt:lpstr>Презентация PowerPoint</vt:lpstr>
      <vt:lpstr>Книги -  наше всё!</vt:lpstr>
      <vt:lpstr>Презентация PowerPoint</vt:lpstr>
      <vt:lpstr>!!!ВНИМАНИЕ!!!</vt:lpstr>
      <vt:lpstr>В результате: </vt:lpstr>
      <vt:lpstr>Исследование Гарварда, Массачуссетского университета и университета Пенсильвании:  </vt:lpstr>
      <vt:lpstr>Главный вывод исследований: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2023-01-16T05:15:39Z</dcterms:created>
  <dcterms:modified xsi:type="dcterms:W3CDTF">2023-01-17T09:53:37Z</dcterms:modified>
</cp:coreProperties>
</file>